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1" r:id="rId4"/>
    <p:sldId id="257" r:id="rId5"/>
    <p:sldId id="258" r:id="rId6"/>
    <p:sldId id="259" r:id="rId7"/>
    <p:sldId id="267" r:id="rId8"/>
    <p:sldId id="268" r:id="rId9"/>
    <p:sldId id="269" r:id="rId10"/>
    <p:sldId id="270" r:id="rId11"/>
    <p:sldId id="281" r:id="rId12"/>
  </p:sldIdLst>
  <p:sldSz cx="9144000" cy="6858000" type="screen4x3"/>
  <p:notesSz cx="6881813" cy="100028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12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26CB56D-721A-41B8-87B8-F9E4FDA3B459}" type="datetimeFigureOut">
              <a:rPr lang="en-GB" smtClean="0"/>
              <a:t>25/04/2016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648863F3-E79F-4CE1-836F-77C7626CA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8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2447E72A-D913-4DC2-9E0A-E520CE8FCC86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6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1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8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0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57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4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36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8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5C41C053-7FA4-44F8-9760-12E3B9CB53A9}" type="datetime8">
              <a:rPr lang="en-US" smtClean="0"/>
              <a:t>4/25/2016 5:14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en-US">
                <a:solidFill>
                  <a:schemeClr val="tx2"/>
                </a:solidFill>
              </a:rPr>
              <a:t>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C5FD-2019-47F3-A2D4-7813551AD299}" type="datetime8">
              <a:rPr lang="en-US" smtClean="0">
                <a:solidFill>
                  <a:schemeClr val="tx2"/>
                </a:solidFill>
              </a:rPr>
              <a:t>4/25/2016 5:14 PM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</a:t>
            </a: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FC6FFA-77D1-48C1-B95C-F0BBB1963598}" type="datetime8">
              <a:rPr lang="en-US" smtClean="0">
                <a:solidFill>
                  <a:schemeClr val="tx2"/>
                </a:solidFill>
              </a:rPr>
              <a:t>4/25/2016 5:14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A93E-5C91-4C73-9BBA-888E0EE5C722}" type="datetime8">
              <a:rPr lang="en-US" smtClean="0"/>
              <a:t>4/25/2016 5:14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</a:t>
            </a: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73B8-8CE0-450B-92C3-320119AE3CFA}" type="datetime8">
              <a:rPr lang="en-US" smtClean="0"/>
              <a:t>4/25/2016 5:14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11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C87CE2-A3AB-429A-A898-C9B3DC3D2FE7}" type="datetime8">
              <a:rPr lang="en-US" smtClean="0"/>
              <a:t>4/25/2016 5:14 PM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171070-C7AA-402B-83C0-E7A6923C0CB2}" type="datetime8">
              <a:rPr lang="en-US" smtClean="0"/>
              <a:t>4/25/2016 5:14 PM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11</a:t>
            </a:r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BF71-7897-4995-8854-BBDEBF15C18B}" type="datetime8">
              <a:rPr lang="en-US" smtClean="0"/>
              <a:t>4/25/2016 5:14 PM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</a:t>
            </a:r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5E41-5B2B-47A9-A22D-C928B6A8F99E}" type="datetime8">
              <a:rPr lang="en-US" smtClean="0"/>
              <a:t>4/25/2016 5:14 PM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10FC-5392-4CF3-88A7-31AE03754592}" type="datetime8">
              <a:rPr lang="en-US" smtClean="0"/>
              <a:t>4/25/2016 5:14 PM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</a:t>
            </a: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76714B-44F7-4FD0-A596-2C3213AC7744}" type="datetime8">
              <a:rPr lang="en-US" smtClean="0"/>
              <a:t>4/25/2016 5:14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/>
              <a:t>11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4A49A72E-E2E6-4F9D-A2E8-202236BA7FB5}" type="datetime8">
              <a:rPr lang="en-US" smtClean="0">
                <a:solidFill>
                  <a:schemeClr val="tx2"/>
                </a:solidFill>
              </a:rPr>
              <a:t>4/25/2016 5:14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Integrated DRR and CCA Mainstreaming TOOL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OUTLINE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UNDP CDT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131840" y="764704"/>
            <a:ext cx="4129405" cy="27527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85" y="260648"/>
            <a:ext cx="8856984" cy="990600"/>
          </a:xfrm>
        </p:spPr>
        <p:txBody>
          <a:bodyPr>
            <a:noAutofit/>
          </a:bodyPr>
          <a:lstStyle/>
          <a:p>
            <a:r>
              <a:rPr lang="en-US" sz="3500" dirty="0"/>
              <a:t>7. Components or entry points for mainstreaming</a:t>
            </a:r>
            <a:endParaRPr lang="en-US" sz="3500" strike="sngStrike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6449" cy="365125"/>
          </a:xfrm>
        </p:spPr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418696"/>
            <a:ext cx="2786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smtClean="0">
                <a:solidFill>
                  <a:schemeClr val="accent2"/>
                </a:solidFill>
              </a:rPr>
              <a:t>Proposed components:</a:t>
            </a:r>
            <a:endParaRPr lang="en-GB" sz="2400" b="1" i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552" y="1880361"/>
            <a:ext cx="8156449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Leadership</a:t>
            </a:r>
            <a:r>
              <a:rPr lang="en-GB" sz="2200" dirty="0">
                <a:solidFill>
                  <a:srgbClr val="000000"/>
                </a:solidFill>
                <a:latin typeface="Tw Cen MT" panose="020B0602020104020603" pitchFamily="34" charset="0"/>
              </a:rPr>
              <a:t> -  ownership, champions</a:t>
            </a:r>
            <a:endParaRPr lang="en-US" sz="2200" dirty="0">
              <a:latin typeface="Arial" panose="020B0604020202020204" pitchFamily="34" charset="0"/>
            </a:endParaRP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Advocacy </a:t>
            </a:r>
            <a:endParaRPr lang="en-US" sz="2200" dirty="0">
              <a:latin typeface="Arial" panose="020B0604020202020204" pitchFamily="34" charset="0"/>
            </a:endParaRP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Capacity </a:t>
            </a:r>
            <a:r>
              <a:rPr lang="en-GB" sz="2200" b="1" dirty="0">
                <a:latin typeface="Tw Cen MT" panose="020B0602020104020603" pitchFamily="34" charset="0"/>
              </a:rPr>
              <a:t>development</a:t>
            </a:r>
            <a:endParaRPr lang="en-US" sz="2200" dirty="0">
              <a:latin typeface="Arial" panose="020B0604020202020204" pitchFamily="34" charset="0"/>
            </a:endParaRP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Legislation/policies</a:t>
            </a: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Institutions</a:t>
            </a:r>
            <a:r>
              <a:rPr lang="en-GB" sz="22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latin typeface="Tw Cen MT" panose="020B0602020104020603" pitchFamily="34" charset="0"/>
              </a:rPr>
              <a:t>- organisation, coordination, management, procedures,  tools</a:t>
            </a:r>
            <a:endParaRPr lang="en-US" sz="2200" dirty="0">
              <a:latin typeface="Arial" panose="020B0604020202020204" pitchFamily="34" charset="0"/>
            </a:endParaRP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Knowledge &amp; communication </a:t>
            </a:r>
            <a:r>
              <a:rPr lang="en-GB" sz="2200" dirty="0">
                <a:solidFill>
                  <a:srgbClr val="000000"/>
                </a:solidFill>
                <a:latin typeface="Tw Cen MT" panose="020B0602020104020603" pitchFamily="34" charset="0"/>
              </a:rPr>
              <a:t>– risk assessment, local knowledge, cost/benefit, context analysis</a:t>
            </a:r>
            <a:endParaRPr lang="en-US" sz="2200" dirty="0">
              <a:latin typeface="Arial" panose="020B0604020202020204" pitchFamily="34" charset="0"/>
            </a:endParaRP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Networks and </a:t>
            </a:r>
            <a:r>
              <a:rPr lang="en-GB" sz="2200" b="1" dirty="0">
                <a:latin typeface="Tw Cen MT" panose="020B0602020104020603" pitchFamily="34" charset="0"/>
              </a:rPr>
              <a:t>partnerships</a:t>
            </a: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latin typeface="Tw Cen MT" panose="020B0602020104020603" pitchFamily="34" charset="0"/>
              </a:rPr>
              <a:t>Stakeholders</a:t>
            </a: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Planning, budgeting, programming</a:t>
            </a:r>
            <a:endParaRPr lang="en-US" sz="2200" dirty="0">
              <a:latin typeface="Arial" panose="020B0604020202020204" pitchFamily="34" charset="0"/>
            </a:endParaRPr>
          </a:p>
          <a:p>
            <a:pPr marL="514350" indent="-514350" fontAlgn="t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000000"/>
                </a:solidFill>
                <a:latin typeface="Tw Cen MT" panose="020B0602020104020603" pitchFamily="34" charset="0"/>
              </a:rPr>
              <a:t>Monitoring, evaluation, reporting</a:t>
            </a:r>
            <a:endParaRPr lang="en-US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This presentation presents the outline of the tool based on: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b="1" dirty="0"/>
              <a:t>A review of the literature </a:t>
            </a:r>
            <a:r>
              <a:rPr lang="en-US" dirty="0"/>
              <a:t>for existing DRR, CCA or combined DRR/CCA mainstreaming frameworks, guidelines &amp; tools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b="1" dirty="0"/>
              <a:t>Feedback from over 135 practitioners </a:t>
            </a:r>
            <a:r>
              <a:rPr lang="en-US" dirty="0"/>
              <a:t>from more than 50 countries as part of </a:t>
            </a:r>
            <a:r>
              <a:rPr lang="en-US" i="1" dirty="0"/>
              <a:t>Phase 1 </a:t>
            </a:r>
            <a:r>
              <a:rPr lang="en-US" dirty="0"/>
              <a:t>of the e-discussion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282880" cy="36512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4871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Tool: Table of Contents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Rationale for “integration”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Purpose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Guiding Principles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843595"/>
            <a:ext cx="38862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Components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Steps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Format*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Dissemination*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8354888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5010" y="6269548"/>
            <a:ext cx="398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 </a:t>
            </a:r>
            <a:r>
              <a:rPr lang="en-GB" i="1" dirty="0"/>
              <a:t>The focus of Phase 3 of the e-discussions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3779912" y="1844824"/>
            <a:ext cx="432048" cy="333145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95853" y="1843595"/>
            <a:ext cx="1197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The focus of Phase 2 of the e-discussion</a:t>
            </a:r>
          </a:p>
        </p:txBody>
      </p:sp>
      <p:sp>
        <p:nvSpPr>
          <p:cNvPr id="9" name="Right Brace 8"/>
          <p:cNvSpPr/>
          <p:nvPr/>
        </p:nvSpPr>
        <p:spPr>
          <a:xfrm>
            <a:off x="7563805" y="1885237"/>
            <a:ext cx="432048" cy="936104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87376" y="2929266"/>
            <a:ext cx="1197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chemeClr val="accent2"/>
                </a:solidFill>
              </a:rPr>
              <a:t>The focus of Phase 1 of the e-discussions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Title: </a:t>
            </a:r>
            <a:r>
              <a:rPr lang="en-US" dirty="0">
                <a:solidFill>
                  <a:schemeClr val="accent2"/>
                </a:solidFill>
              </a:rPr>
              <a:t>tbc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3131"/>
          </a:xfrm>
        </p:spPr>
        <p:txBody>
          <a:bodyPr>
            <a:normAutofit/>
          </a:bodyPr>
          <a:lstStyle/>
          <a:p>
            <a:r>
              <a:rPr lang="en-US" sz="3200" dirty="0"/>
              <a:t>Potentially avoid the term “</a:t>
            </a:r>
            <a:r>
              <a:rPr lang="en-US" sz="3200" b="1" dirty="0"/>
              <a:t>framework</a:t>
            </a:r>
            <a:r>
              <a:rPr lang="en-US" sz="3200" dirty="0"/>
              <a:t>” given confusion with global policy frameworks</a:t>
            </a:r>
          </a:p>
          <a:p>
            <a:r>
              <a:rPr lang="en-US" sz="3200" dirty="0"/>
              <a:t>Use alternatives such as “</a:t>
            </a:r>
            <a:r>
              <a:rPr lang="en-US" sz="3200" b="1" dirty="0"/>
              <a:t>tool</a:t>
            </a:r>
            <a:r>
              <a:rPr lang="en-US" sz="3200" dirty="0"/>
              <a:t>” or “</a:t>
            </a:r>
            <a:r>
              <a:rPr lang="en-US" sz="3200" b="1" dirty="0"/>
              <a:t>guideline</a:t>
            </a:r>
            <a:r>
              <a:rPr lang="en-US" sz="3200" dirty="0"/>
              <a:t>” given purpose of providing practical support for implementation</a:t>
            </a:r>
          </a:p>
          <a:p>
            <a:r>
              <a:rPr lang="en-US" sz="3200" dirty="0"/>
              <a:t>Focus on “</a:t>
            </a:r>
            <a:r>
              <a:rPr lang="en-US" sz="3200" b="1" dirty="0"/>
              <a:t>disaster</a:t>
            </a:r>
            <a:r>
              <a:rPr lang="en-US" sz="3200" dirty="0"/>
              <a:t>” and “</a:t>
            </a:r>
            <a:r>
              <a:rPr lang="en-US" sz="3200" b="1" dirty="0"/>
              <a:t>climate</a:t>
            </a:r>
            <a:r>
              <a:rPr lang="en-US" sz="3200" dirty="0"/>
              <a:t>” risk</a:t>
            </a:r>
          </a:p>
          <a:p>
            <a:r>
              <a:rPr lang="en-US" sz="3200" dirty="0"/>
              <a:t>Use the term “</a:t>
            </a:r>
            <a:r>
              <a:rPr lang="en-US" sz="3200" b="1" dirty="0"/>
              <a:t>mainstreaming</a:t>
            </a:r>
            <a:r>
              <a:rPr lang="en-US" sz="3200" dirty="0"/>
              <a:t>” carefully given need to go further and ensure risk is an “integral” component of development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354888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79832" cy="990600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2.Rationale for “</a:t>
            </a:r>
            <a:r>
              <a:rPr lang="en-US" dirty="0" smtClean="0"/>
              <a:t>integrated approach”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Link separate global and regional policy processes:</a:t>
            </a:r>
          </a:p>
          <a:p>
            <a:pPr lvl="1"/>
            <a:r>
              <a:rPr lang="en-US" sz="2400" dirty="0"/>
              <a:t>Help government integrate outcomes of Sendai, SDGs, new UNFCCC treaty, and regional processes</a:t>
            </a:r>
          </a:p>
          <a:p>
            <a:pPr lvl="1"/>
            <a:r>
              <a:rPr lang="en-US" sz="2400" dirty="0"/>
              <a:t>Risk inform the 2030 agenda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Overcome silo approaches at national level </a:t>
            </a:r>
            <a:r>
              <a:rPr lang="en-US" sz="2400" i="1" dirty="0"/>
              <a:t>e.g. Cambodia, Zimbabwe, Kenya, Chad, Indonesia, Rwanda</a:t>
            </a:r>
          </a:p>
          <a:p>
            <a:pPr lvl="1"/>
            <a:r>
              <a:rPr lang="en-US" sz="2400" dirty="0"/>
              <a:t>Promote more coordinated mainstreaming</a:t>
            </a:r>
          </a:p>
          <a:p>
            <a:pPr lvl="0">
              <a:buClr>
                <a:srgbClr val="DD8047"/>
              </a:buClr>
            </a:pPr>
            <a:r>
              <a:rPr lang="en-US" sz="2400" b="1" dirty="0">
                <a:solidFill>
                  <a:srgbClr val="DD8047"/>
                </a:solidFill>
              </a:rPr>
              <a:t>Overcome integration challenges</a:t>
            </a:r>
          </a:p>
          <a:p>
            <a:pPr lvl="1">
              <a:buClr>
                <a:srgbClr val="94B6D2"/>
              </a:buClr>
            </a:pPr>
            <a:r>
              <a:rPr lang="en-US" sz="2400" dirty="0">
                <a:solidFill>
                  <a:prstClr val="black"/>
                </a:solidFill>
              </a:rPr>
              <a:t>Unite the differing terminology, concepts &amp; approaches</a:t>
            </a:r>
          </a:p>
          <a:p>
            <a:pPr lvl="0">
              <a:buClr>
                <a:srgbClr val="DD8047"/>
              </a:buClr>
            </a:pPr>
            <a:r>
              <a:rPr lang="en-US" sz="2400" b="1" dirty="0">
                <a:solidFill>
                  <a:srgbClr val="DD8047"/>
                </a:solidFill>
              </a:rPr>
              <a:t>Provide a stronger, unified advocacy message and approach</a:t>
            </a:r>
            <a:endParaRPr lang="en-US" sz="24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2400" dirty="0">
                <a:solidFill>
                  <a:prstClr val="black"/>
                </a:solidFill>
              </a:rPr>
              <a:t>To deal with a changing risk landscape</a:t>
            </a:r>
          </a:p>
          <a:p>
            <a:pPr lvl="1">
              <a:buClr>
                <a:srgbClr val="94B6D2"/>
              </a:buClr>
            </a:pPr>
            <a:r>
              <a:rPr lang="en-US" sz="2400" dirty="0">
                <a:solidFill>
                  <a:prstClr val="black"/>
                </a:solidFill>
              </a:rPr>
              <a:t>To conserve human and financial resources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282880" cy="365125"/>
          </a:xfrm>
        </p:spPr>
        <p:txBody>
          <a:bodyPr/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79832" cy="990600"/>
          </a:xfrm>
        </p:spPr>
        <p:txBody>
          <a:bodyPr>
            <a:normAutofit/>
          </a:bodyPr>
          <a:lstStyle/>
          <a:p>
            <a:r>
              <a:rPr lang="en-US" dirty="0"/>
              <a:t>3. Purpose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To support implementation</a:t>
            </a:r>
          </a:p>
          <a:p>
            <a:pPr lvl="1"/>
            <a:r>
              <a:rPr lang="en-US" sz="2900" dirty="0"/>
              <a:t>Provide </a:t>
            </a:r>
            <a:r>
              <a:rPr lang="en-US" sz="2900" b="1" dirty="0"/>
              <a:t>practical, evidence-based, action oriented guidance</a:t>
            </a:r>
            <a:r>
              <a:rPr lang="en-US" sz="2900" dirty="0"/>
              <a:t> to help governments operationalise mainstreaming</a:t>
            </a:r>
          </a:p>
          <a:p>
            <a:pPr lvl="1"/>
            <a:r>
              <a:rPr lang="en-US" sz="2900" dirty="0"/>
              <a:t>Provide an </a:t>
            </a:r>
            <a:r>
              <a:rPr lang="en-US" sz="2900" b="1" dirty="0"/>
              <a:t>implementation tool </a:t>
            </a:r>
            <a:r>
              <a:rPr lang="en-US" sz="2900" dirty="0"/>
              <a:t>to translate theory into action and embed risk at the “heart” of development </a:t>
            </a:r>
          </a:p>
          <a:p>
            <a:pPr lvl="1"/>
            <a:r>
              <a:rPr lang="en-US" sz="2900" dirty="0"/>
              <a:t>To avoid </a:t>
            </a:r>
            <a:r>
              <a:rPr lang="en-US" sz="2900" b="1" dirty="0"/>
              <a:t>duplication, parallel processes </a:t>
            </a:r>
            <a:r>
              <a:rPr lang="en-US" sz="2900" dirty="0"/>
              <a:t>and risk as an “add-on” </a:t>
            </a:r>
          </a:p>
          <a:p>
            <a:r>
              <a:rPr lang="en-US" b="1" dirty="0">
                <a:solidFill>
                  <a:schemeClr val="accent2"/>
                </a:solidFill>
              </a:rPr>
              <a:t>To strengthen integrated approaches and coherence</a:t>
            </a:r>
          </a:p>
          <a:p>
            <a:pPr lvl="1"/>
            <a:r>
              <a:rPr lang="en-US" sz="2900" dirty="0"/>
              <a:t>Support greater </a:t>
            </a:r>
            <a:r>
              <a:rPr lang="en-US" sz="2900" b="1" dirty="0"/>
              <a:t>coherence and coordination </a:t>
            </a:r>
            <a:r>
              <a:rPr lang="en-US" sz="2900" dirty="0"/>
              <a:t>by providing a common language and action framework</a:t>
            </a:r>
            <a:endParaRPr lang="en-US" sz="2900" b="1" dirty="0"/>
          </a:p>
          <a:p>
            <a:pPr lvl="1"/>
            <a:r>
              <a:rPr lang="en-US" sz="2900" dirty="0"/>
              <a:t>Provide guidance that acknowledges</a:t>
            </a:r>
            <a:r>
              <a:rPr lang="en-US" sz="2900" b="1" dirty="0"/>
              <a:t> synergies, similarities, differing priorities, specificities </a:t>
            </a:r>
            <a:r>
              <a:rPr lang="en-US" sz="2900" dirty="0"/>
              <a:t>and</a:t>
            </a:r>
            <a:r>
              <a:rPr lang="en-US" sz="2900" b="1" dirty="0"/>
              <a:t> nuances</a:t>
            </a:r>
          </a:p>
          <a:p>
            <a:pPr lvl="0">
              <a:buClr>
                <a:srgbClr val="DD8047"/>
              </a:buClr>
            </a:pPr>
            <a:r>
              <a:rPr lang="en-US" b="1" dirty="0">
                <a:solidFill>
                  <a:srgbClr val="DD8047"/>
                </a:solidFill>
              </a:rPr>
              <a:t>To diagnose mainstreaming status, identify entry points and track progress</a:t>
            </a:r>
          </a:p>
          <a:p>
            <a:pPr lvl="1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</a:rPr>
              <a:t>Support preparation of mainstreaming baseline</a:t>
            </a:r>
          </a:p>
          <a:p>
            <a:pPr lvl="1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</a:rPr>
              <a:t>Help identify context specific entry points</a:t>
            </a:r>
          </a:p>
          <a:p>
            <a:pPr lvl="1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</a:rPr>
              <a:t>Measure progress</a:t>
            </a:r>
          </a:p>
          <a:p>
            <a:pPr lvl="0">
              <a:buClr>
                <a:srgbClr val="DD8047"/>
              </a:buClr>
            </a:pPr>
            <a:r>
              <a:rPr lang="en-US" b="1" dirty="0">
                <a:solidFill>
                  <a:srgbClr val="DD8047"/>
                </a:solidFill>
              </a:rPr>
              <a:t>To provide guidance on working together to achieve common goals</a:t>
            </a:r>
          </a:p>
          <a:p>
            <a:pPr lvl="1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</a:rPr>
              <a:t>To view risk under the umbrella of the SDGs</a:t>
            </a:r>
          </a:p>
          <a:p>
            <a:pPr lvl="1">
              <a:buClr>
                <a:srgbClr val="94B6D2"/>
              </a:buClr>
            </a:pPr>
            <a:r>
              <a:rPr lang="en-US" sz="2900" dirty="0">
                <a:solidFill>
                  <a:prstClr val="black"/>
                </a:solidFill>
              </a:rPr>
              <a:t>Promote common understanding of shared goals (e.g. resilience, inclusion and sustainable development)</a:t>
            </a:r>
          </a:p>
          <a:p>
            <a:endParaRPr lang="en-US" sz="2500" b="1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6448" cy="365125"/>
          </a:xfrm>
        </p:spPr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3690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Government policymakers, planners and technicians </a:t>
            </a:r>
            <a:r>
              <a:rPr lang="en-US" dirty="0"/>
              <a:t>from development agencies (i.e. planning, finance, sectors)</a:t>
            </a:r>
          </a:p>
          <a:p>
            <a:r>
              <a:rPr lang="en-US" b="1" dirty="0"/>
              <a:t>Government agencies </a:t>
            </a:r>
            <a:r>
              <a:rPr lang="en-US" dirty="0"/>
              <a:t>responsible for disaster management, environment, climate change, gender etc.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863769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Development practitioners </a:t>
            </a:r>
            <a:r>
              <a:rPr lang="en-GB" dirty="0"/>
              <a:t>or partners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Civil society &amp; Private sector</a:t>
            </a:r>
          </a:p>
          <a:p>
            <a:endParaRPr lang="en-GB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GB" b="1" i="1" dirty="0">
                <a:solidFill>
                  <a:schemeClr val="accent2"/>
                </a:solidFill>
              </a:rPr>
              <a:t>Importantly the framework will be written from the perspective of development practitioners</a:t>
            </a:r>
            <a:endParaRPr lang="en-GB" b="1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8153400" cy="365125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9328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Climate and disaster </a:t>
            </a:r>
            <a:r>
              <a:rPr lang="en-US" dirty="0"/>
              <a:t>risk</a:t>
            </a:r>
          </a:p>
          <a:p>
            <a:r>
              <a:rPr lang="en-US" b="1" dirty="0"/>
              <a:t>Historical, present and future </a:t>
            </a:r>
            <a:r>
              <a:rPr lang="en-US" dirty="0"/>
              <a:t>risks</a:t>
            </a:r>
          </a:p>
          <a:p>
            <a:r>
              <a:rPr lang="en-US" b="1" dirty="0"/>
              <a:t>Sensitive to other risk sources </a:t>
            </a:r>
            <a:r>
              <a:rPr lang="en-US" dirty="0"/>
              <a:t>(i.e. conflict, </a:t>
            </a:r>
            <a:r>
              <a:rPr lang="en-US" dirty="0" smtClean="0"/>
              <a:t>environment, </a:t>
            </a:r>
            <a:r>
              <a:rPr lang="en-US" dirty="0"/>
              <a:t>etc.)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Applicable to different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Country contexts</a:t>
            </a:r>
          </a:p>
          <a:p>
            <a:pPr lvl="1"/>
            <a:r>
              <a:rPr lang="en-US" dirty="0"/>
              <a:t>Levels (e.g. national/subnational/sector)</a:t>
            </a:r>
          </a:p>
          <a:p>
            <a:pPr lvl="1"/>
            <a:r>
              <a:rPr lang="en-US" dirty="0"/>
              <a:t>Issues (e.g. recovery planning, development planning)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282880" cy="365125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2571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 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Supports a </a:t>
            </a:r>
            <a:r>
              <a:rPr lang="en-US" b="1" dirty="0"/>
              <a:t>flexible </a:t>
            </a:r>
            <a:r>
              <a:rPr lang="en-US" dirty="0"/>
              <a:t>and </a:t>
            </a:r>
            <a:r>
              <a:rPr lang="en-US" b="1" dirty="0"/>
              <a:t>non-sequential</a:t>
            </a:r>
            <a:r>
              <a:rPr lang="en-US" dirty="0"/>
              <a:t> approach to mainstreaming, which is context specific</a:t>
            </a:r>
          </a:p>
          <a:p>
            <a:r>
              <a:rPr lang="en-US" dirty="0"/>
              <a:t>Promotes </a:t>
            </a:r>
            <a:r>
              <a:rPr lang="en-US" b="1" dirty="0"/>
              <a:t>government ownership</a:t>
            </a:r>
            <a:r>
              <a:rPr lang="en-US" dirty="0"/>
              <a:t> and working from</a:t>
            </a:r>
            <a:r>
              <a:rPr lang="en-US" b="1" dirty="0"/>
              <a:t> “within” development</a:t>
            </a:r>
            <a:endParaRPr lang="en-US" dirty="0"/>
          </a:p>
          <a:p>
            <a:r>
              <a:rPr lang="en-US" dirty="0"/>
              <a:t>Supports </a:t>
            </a:r>
            <a:r>
              <a:rPr lang="en-US" b="1" dirty="0"/>
              <a:t>process approach </a:t>
            </a:r>
            <a:r>
              <a:rPr lang="en-US" dirty="0"/>
              <a:t>&amp; </a:t>
            </a:r>
            <a:r>
              <a:rPr lang="en-US" b="1" dirty="0"/>
              <a:t>transformational change </a:t>
            </a:r>
            <a:r>
              <a:rPr lang="en-US" dirty="0"/>
              <a:t>i.e. shifts in thinking and behaviour</a:t>
            </a:r>
          </a:p>
          <a:p>
            <a:r>
              <a:rPr lang="en-US" b="1" dirty="0"/>
              <a:t>Informed by and tailored </a:t>
            </a:r>
            <a:r>
              <a:rPr lang="en-US" dirty="0"/>
              <a:t>to specific country/local context</a:t>
            </a:r>
          </a:p>
          <a:p>
            <a:r>
              <a:rPr lang="en-US" dirty="0"/>
              <a:t>Adheres to </a:t>
            </a:r>
            <a:r>
              <a:rPr lang="en-US" b="1" dirty="0"/>
              <a:t>good governance principles </a:t>
            </a:r>
            <a:r>
              <a:rPr lang="en-US" dirty="0"/>
              <a:t>e.g. inclusion participation, efficiency, transparency, accountability</a:t>
            </a:r>
          </a:p>
          <a:p>
            <a:r>
              <a:rPr lang="en-US" dirty="0"/>
              <a:t>Actively considers </a:t>
            </a:r>
            <a:r>
              <a:rPr lang="en-US" b="1" dirty="0"/>
              <a:t>gender and social dimensions </a:t>
            </a:r>
            <a:r>
              <a:rPr lang="en-US" dirty="0"/>
              <a:t>of risk</a:t>
            </a:r>
          </a:p>
          <a:p>
            <a:r>
              <a:rPr lang="en-US" dirty="0"/>
              <a:t>Supports </a:t>
            </a:r>
            <a:r>
              <a:rPr lang="en-US" b="1" dirty="0"/>
              <a:t>holistic, resilience </a:t>
            </a:r>
            <a:r>
              <a:rPr lang="en-US" dirty="0"/>
              <a:t>based approaches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6448" cy="365125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09194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669</Words>
  <Application>Microsoft Office PowerPoint</Application>
  <PresentationFormat>On-screen Show (4:3)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Median</vt:lpstr>
      <vt:lpstr>Integrated DRR and CCA Mainstreaming TOOL OUTLINE</vt:lpstr>
      <vt:lpstr>Contents</vt:lpstr>
      <vt:lpstr>Tool: Table of Contents</vt:lpstr>
      <vt:lpstr>1. Title: tbc</vt:lpstr>
      <vt:lpstr>2.Rationale for “integrated approach”</vt:lpstr>
      <vt:lpstr>3. Purpose</vt:lpstr>
      <vt:lpstr>4. Audience</vt:lpstr>
      <vt:lpstr>5. Scope</vt:lpstr>
      <vt:lpstr>6. Guiding Principles</vt:lpstr>
      <vt:lpstr>7. Components or entry points for mainstreaming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2016-04-19T09:00:32Z</dcterms:created>
  <dcterms:modified xsi:type="dcterms:W3CDTF">2016-04-25T21:17:12Z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